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4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40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6553-C6EC-4A0C-BBFE-260F7F26941D}" type="datetimeFigureOut">
              <a:rPr lang="hu-HU" smtClean="0"/>
              <a:t>2017. 11. 27.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BF9-8CCB-467E-B46C-43F33EDA4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951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6553-C6EC-4A0C-BBFE-260F7F26941D}" type="datetimeFigureOut">
              <a:rPr lang="hu-HU" smtClean="0"/>
              <a:t>2017. 11. 27.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BF9-8CCB-467E-B46C-43F33EDA4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496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6553-C6EC-4A0C-BBFE-260F7F26941D}" type="datetimeFigureOut">
              <a:rPr lang="hu-HU" smtClean="0"/>
              <a:t>2017. 11. 27.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BF9-8CCB-467E-B46C-43F33EDA4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623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6553-C6EC-4A0C-BBFE-260F7F26941D}" type="datetimeFigureOut">
              <a:rPr lang="hu-HU" smtClean="0"/>
              <a:t>2017. 11. 27.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BF9-8CCB-467E-B46C-43F33EDA4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099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6553-C6EC-4A0C-BBFE-260F7F26941D}" type="datetimeFigureOut">
              <a:rPr lang="hu-HU" smtClean="0"/>
              <a:t>2017. 11. 27.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BF9-8CCB-467E-B46C-43F33EDA4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180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6553-C6EC-4A0C-BBFE-260F7F26941D}" type="datetimeFigureOut">
              <a:rPr lang="hu-HU" smtClean="0"/>
              <a:t>2017. 11. 27.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BF9-8CCB-467E-B46C-43F33EDA4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330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6553-C6EC-4A0C-BBFE-260F7F26941D}" type="datetimeFigureOut">
              <a:rPr lang="hu-HU" smtClean="0"/>
              <a:t>2017. 11. 27.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BF9-8CCB-467E-B46C-43F33EDA4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929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6553-C6EC-4A0C-BBFE-260F7F26941D}" type="datetimeFigureOut">
              <a:rPr lang="hu-HU" smtClean="0"/>
              <a:t>2017. 11. 27.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BF9-8CCB-467E-B46C-43F33EDA4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149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6553-C6EC-4A0C-BBFE-260F7F26941D}" type="datetimeFigureOut">
              <a:rPr lang="hu-HU" smtClean="0"/>
              <a:t>2017. 11. 27.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BF9-8CCB-467E-B46C-43F33EDA4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01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6553-C6EC-4A0C-BBFE-260F7F26941D}" type="datetimeFigureOut">
              <a:rPr lang="hu-HU" smtClean="0"/>
              <a:t>2017. 11. 27.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BF9-8CCB-467E-B46C-43F33EDA4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167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6553-C6EC-4A0C-BBFE-260F7F26941D}" type="datetimeFigureOut">
              <a:rPr lang="hu-HU" smtClean="0"/>
              <a:t>2017. 11. 27.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BF9-8CCB-467E-B46C-43F33EDA4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170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06553-C6EC-4A0C-BBFE-260F7F26941D}" type="datetimeFigureOut">
              <a:rPr lang="hu-HU" smtClean="0"/>
              <a:t>2017. 11. 27.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9CBF9-8CCB-467E-B46C-43F33EDA4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919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84846" y="1112506"/>
            <a:ext cx="8444390" cy="4320480"/>
          </a:xfrm>
        </p:spPr>
        <p:txBody>
          <a:bodyPr>
            <a:normAutofit/>
          </a:bodyPr>
          <a:lstStyle/>
          <a:p>
            <a:r>
              <a:rPr lang="hu-HU" dirty="0" smtClean="0"/>
              <a:t>A.T. 1.2. </a:t>
            </a:r>
            <a:r>
              <a:rPr lang="en-GB" dirty="0" smtClean="0"/>
              <a:t>Local </a:t>
            </a:r>
            <a:r>
              <a:rPr lang="en-GB" dirty="0"/>
              <a:t>and Regional analysis of support needs and networking facilitation for Social Enterprises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b="1" i="1" dirty="0">
                <a:solidFill>
                  <a:srgbClr val="FF0000"/>
                </a:solidFill>
              </a:rPr>
              <a:t/>
            </a:r>
            <a:br>
              <a:rPr lang="it-IT" b="1" i="1" dirty="0">
                <a:solidFill>
                  <a:srgbClr val="FF0000"/>
                </a:solidFill>
              </a:rPr>
            </a:br>
            <a:r>
              <a:rPr lang="hu-HU" sz="3100" b="1" i="1" dirty="0" err="1" smtClean="0"/>
              <a:t>Hungarian</a:t>
            </a:r>
            <a:r>
              <a:rPr lang="hu-HU" sz="3100" b="1" i="1" dirty="0" smtClean="0"/>
              <a:t> mid-</a:t>
            </a:r>
            <a:r>
              <a:rPr lang="hu-HU" sz="3100" b="1" i="1" dirty="0" err="1" smtClean="0"/>
              <a:t>term</a:t>
            </a:r>
            <a:r>
              <a:rPr lang="hu-HU" sz="3100" b="1" i="1" dirty="0" smtClean="0"/>
              <a:t> </a:t>
            </a:r>
            <a:r>
              <a:rPr lang="hu-HU" sz="3100" b="1" i="1" dirty="0" err="1" smtClean="0"/>
              <a:t>results</a:t>
            </a:r>
            <a:r>
              <a:rPr lang="hu-HU" sz="3100" b="1" i="1" dirty="0" smtClean="0"/>
              <a:t> </a:t>
            </a:r>
            <a:r>
              <a:rPr lang="hu-HU" sz="3100" b="1" i="1" dirty="0" err="1" smtClean="0"/>
              <a:t>by</a:t>
            </a:r>
            <a:r>
              <a:rPr lang="hu-HU" sz="3100" b="1" i="1" dirty="0" smtClean="0"/>
              <a:t> HCSOM and KONETT 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352041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0" y="758769"/>
            <a:ext cx="112461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dirty="0" smtClean="0"/>
              <a:t>Basic </a:t>
            </a:r>
            <a:r>
              <a:rPr lang="hu-HU" sz="3200" dirty="0" err="1" smtClean="0"/>
              <a:t>informations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17033" y="1901769"/>
            <a:ext cx="106436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smtClean="0"/>
              <a:t>DEFINITION OF  THE TARGET: </a:t>
            </a:r>
            <a:r>
              <a:rPr lang="it-IT" sz="2400" i="1" dirty="0" smtClean="0"/>
              <a:t>«</a:t>
            </a:r>
            <a:r>
              <a:rPr lang="hu-HU" sz="2400" i="1" dirty="0" err="1" smtClean="0"/>
              <a:t>social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enterprises</a:t>
            </a:r>
            <a:r>
              <a:rPr lang="it-IT" sz="2400" i="1" dirty="0" smtClean="0"/>
              <a:t>» </a:t>
            </a:r>
          </a:p>
          <a:p>
            <a:r>
              <a:rPr lang="hu-HU" sz="2400" dirty="0" err="1" smtClean="0"/>
              <a:t>Possibly</a:t>
            </a:r>
            <a:r>
              <a:rPr lang="hu-HU" sz="2400" dirty="0" smtClean="0"/>
              <a:t> </a:t>
            </a:r>
            <a:r>
              <a:rPr lang="hu-HU" sz="2400" dirty="0" err="1" smtClean="0"/>
              <a:t>all</a:t>
            </a:r>
            <a:r>
              <a:rPr lang="hu-HU" sz="2400" dirty="0" smtClean="0"/>
              <a:t> </a:t>
            </a:r>
            <a:r>
              <a:rPr lang="hu-HU" sz="2400" dirty="0" err="1" smtClean="0"/>
              <a:t>legal</a:t>
            </a:r>
            <a:r>
              <a:rPr lang="hu-HU" sz="2400" dirty="0" smtClean="0"/>
              <a:t> </a:t>
            </a:r>
            <a:r>
              <a:rPr lang="hu-HU" sz="2400" dirty="0" err="1" smtClean="0"/>
              <a:t>forms</a:t>
            </a:r>
            <a:r>
              <a:rPr lang="hu-HU" sz="2400" dirty="0" smtClean="0"/>
              <a:t> of </a:t>
            </a:r>
            <a:r>
              <a:rPr lang="hu-HU" sz="2400" dirty="0" err="1" smtClean="0"/>
              <a:t>SEs</a:t>
            </a:r>
            <a:r>
              <a:rPr lang="hu-HU" sz="2400" dirty="0" smtClean="0"/>
              <a:t>, </a:t>
            </a:r>
            <a:r>
              <a:rPr lang="hu-HU" sz="2400" dirty="0" err="1" smtClean="0"/>
              <a:t>according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EC </a:t>
            </a:r>
            <a:r>
              <a:rPr lang="hu-HU" sz="2400" dirty="0" err="1" smtClean="0"/>
              <a:t>definition</a:t>
            </a:r>
            <a:r>
              <a:rPr lang="hu-HU" sz="2400" dirty="0" smtClean="0"/>
              <a:t>, in </a:t>
            </a:r>
            <a:r>
              <a:rPr lang="hu-HU" sz="2400" dirty="0" err="1" smtClean="0"/>
              <a:t>practice</a:t>
            </a:r>
            <a:r>
              <a:rPr lang="hu-HU" sz="2400" dirty="0" smtClean="0"/>
              <a:t>: </a:t>
            </a:r>
            <a:r>
              <a:rPr lang="hu-HU" sz="2400" dirty="0" err="1" smtClean="0"/>
              <a:t>associations</a:t>
            </a:r>
            <a:r>
              <a:rPr lang="hu-HU" sz="2400" dirty="0" smtClean="0"/>
              <a:t>, </a:t>
            </a:r>
            <a:r>
              <a:rPr lang="hu-HU" sz="2400" dirty="0" err="1" smtClean="0"/>
              <a:t>foundations</a:t>
            </a:r>
            <a:r>
              <a:rPr lang="hu-HU" sz="2400" dirty="0" smtClean="0"/>
              <a:t>, non-profit </a:t>
            </a:r>
            <a:r>
              <a:rPr lang="hu-HU" sz="2400" dirty="0" err="1" smtClean="0"/>
              <a:t>companies</a:t>
            </a:r>
            <a:r>
              <a:rPr lang="hu-HU" sz="2400" dirty="0" smtClean="0"/>
              <a:t>, </a:t>
            </a:r>
            <a:r>
              <a:rPr lang="hu-HU" sz="2400" dirty="0" err="1" smtClean="0"/>
              <a:t>specially</a:t>
            </a:r>
            <a:r>
              <a:rPr lang="hu-HU" sz="2400" dirty="0" smtClean="0"/>
              <a:t> </a:t>
            </a:r>
            <a:r>
              <a:rPr lang="hu-HU" sz="2400" dirty="0" err="1" smtClean="0"/>
              <a:t>social</a:t>
            </a:r>
            <a:r>
              <a:rPr lang="hu-HU" sz="2400" dirty="0" smtClean="0"/>
              <a:t> </a:t>
            </a:r>
            <a:r>
              <a:rPr lang="hu-HU" sz="2400" dirty="0" err="1" smtClean="0"/>
              <a:t>cooperatives</a:t>
            </a:r>
            <a:r>
              <a:rPr lang="hu-HU" sz="2400" dirty="0" smtClean="0"/>
              <a:t>, etc. (</a:t>
            </a:r>
            <a:r>
              <a:rPr lang="hu-HU" sz="2400" dirty="0" err="1" smtClean="0"/>
              <a:t>except</a:t>
            </a:r>
            <a:r>
              <a:rPr lang="hu-HU" sz="2400" dirty="0" smtClean="0"/>
              <a:t> </a:t>
            </a:r>
            <a:r>
              <a:rPr lang="hu-HU" sz="2400" dirty="0" err="1" smtClean="0"/>
              <a:t>cooperatives</a:t>
            </a:r>
            <a:r>
              <a:rPr lang="hu-HU" sz="2400" dirty="0" smtClean="0"/>
              <a:t> in </a:t>
            </a:r>
            <a:r>
              <a:rPr lang="hu-HU" sz="2400" dirty="0" err="1" smtClean="0"/>
              <a:t>general</a:t>
            </a:r>
            <a:r>
              <a:rPr lang="hu-HU" sz="2400" dirty="0" smtClean="0"/>
              <a:t>).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employment</a:t>
            </a:r>
            <a:r>
              <a:rPr lang="hu-HU" sz="2400" dirty="0" smtClean="0"/>
              <a:t> and </a:t>
            </a:r>
            <a:r>
              <a:rPr lang="hu-HU" sz="2400" dirty="0" err="1" smtClean="0"/>
              <a:t>enterprenuership</a:t>
            </a:r>
            <a:r>
              <a:rPr lang="hu-HU" sz="2400" dirty="0" smtClean="0"/>
              <a:t> </a:t>
            </a:r>
            <a:r>
              <a:rPr lang="hu-HU" sz="2400" dirty="0" err="1" smtClean="0"/>
              <a:t>activities</a:t>
            </a:r>
            <a:r>
              <a:rPr lang="hu-HU" sz="2400" dirty="0" smtClean="0"/>
              <a:t>, and </a:t>
            </a:r>
            <a:r>
              <a:rPr lang="hu-HU" sz="2400" dirty="0" err="1" smtClean="0"/>
              <a:t>social</a:t>
            </a:r>
            <a:r>
              <a:rPr lang="hu-HU" sz="2400" dirty="0" smtClean="0"/>
              <a:t> </a:t>
            </a:r>
            <a:r>
              <a:rPr lang="hu-HU" sz="2400" dirty="0" err="1" smtClean="0"/>
              <a:t>goals</a:t>
            </a:r>
            <a:r>
              <a:rPr lang="hu-HU" sz="2400" dirty="0" smtClean="0"/>
              <a:t>.  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METHODOLOGY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- </a:t>
            </a:r>
            <a:r>
              <a:rPr lang="hu-HU" sz="2400" dirty="0" err="1" smtClean="0"/>
              <a:t>Sources</a:t>
            </a:r>
            <a:r>
              <a:rPr lang="hu-HU" sz="2400" dirty="0" smtClean="0"/>
              <a:t> during </a:t>
            </a:r>
            <a:r>
              <a:rPr lang="hu-HU" sz="2400" dirty="0" err="1" smtClean="0"/>
              <a:t>desk</a:t>
            </a:r>
            <a:r>
              <a:rPr lang="hu-HU" sz="2400" dirty="0" smtClean="0"/>
              <a:t> </a:t>
            </a:r>
            <a:r>
              <a:rPr lang="hu-HU" sz="2400" dirty="0" err="1" smtClean="0"/>
              <a:t>research</a:t>
            </a:r>
            <a:r>
              <a:rPr lang="hu-HU" sz="2400" dirty="0" smtClean="0"/>
              <a:t>: </a:t>
            </a:r>
            <a:r>
              <a:rPr lang="hu-HU" sz="2400" dirty="0" err="1" smtClean="0"/>
              <a:t>open</a:t>
            </a:r>
            <a:r>
              <a:rPr lang="hu-HU" sz="2400" dirty="0" smtClean="0"/>
              <a:t> </a:t>
            </a:r>
            <a:r>
              <a:rPr lang="hu-HU" sz="2400" dirty="0" err="1" smtClean="0"/>
              <a:t>access</a:t>
            </a:r>
            <a:r>
              <a:rPr lang="hu-HU" sz="2400" dirty="0" smtClean="0"/>
              <a:t> </a:t>
            </a:r>
            <a:r>
              <a:rPr lang="hu-HU" sz="2400" dirty="0" err="1" smtClean="0"/>
              <a:t>data</a:t>
            </a:r>
            <a:r>
              <a:rPr lang="hu-HU" sz="2400" dirty="0" smtClean="0"/>
              <a:t>, </a:t>
            </a:r>
            <a:r>
              <a:rPr lang="hu-HU" sz="2400" dirty="0" err="1" smtClean="0"/>
              <a:t>former</a:t>
            </a:r>
            <a:r>
              <a:rPr lang="hu-HU" sz="2400" dirty="0" smtClean="0"/>
              <a:t> </a:t>
            </a:r>
            <a:r>
              <a:rPr lang="hu-HU" sz="2400" dirty="0" err="1" smtClean="0"/>
              <a:t>researches</a:t>
            </a:r>
            <a:r>
              <a:rPr lang="hu-HU" sz="2400" dirty="0" smtClean="0"/>
              <a:t> and </a:t>
            </a:r>
            <a:r>
              <a:rPr lang="hu-HU" sz="2400" dirty="0" err="1" smtClean="0"/>
              <a:t>analysies</a:t>
            </a:r>
            <a:r>
              <a:rPr lang="hu-HU" sz="2400" dirty="0" smtClean="0"/>
              <a:t>, </a:t>
            </a:r>
            <a:r>
              <a:rPr lang="hu-HU" sz="2400" dirty="0" err="1" smtClean="0"/>
              <a:t>results</a:t>
            </a:r>
            <a:r>
              <a:rPr lang="hu-HU" sz="2400" dirty="0" smtClean="0"/>
              <a:t> of </a:t>
            </a:r>
            <a:r>
              <a:rPr lang="hu-HU" sz="2400" dirty="0" err="1" smtClean="0"/>
              <a:t>scientific</a:t>
            </a:r>
            <a:r>
              <a:rPr lang="hu-HU" sz="2400" dirty="0" smtClean="0"/>
              <a:t> </a:t>
            </a:r>
            <a:r>
              <a:rPr lang="hu-HU" sz="2400" dirty="0" err="1" smtClean="0"/>
              <a:t>studies</a:t>
            </a:r>
            <a:r>
              <a:rPr lang="hu-HU" sz="2400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3 </a:t>
            </a:r>
            <a:r>
              <a:rPr lang="hu-HU" sz="2400" dirty="0" err="1" smtClean="0"/>
              <a:t>focus</a:t>
            </a:r>
            <a:r>
              <a:rPr lang="hu-HU" sz="2400" dirty="0" smtClean="0"/>
              <a:t> </a:t>
            </a:r>
            <a:r>
              <a:rPr lang="hu-HU" sz="2400" dirty="0" err="1" smtClean="0"/>
              <a:t>groups</a:t>
            </a:r>
            <a:r>
              <a:rPr lang="hu-HU" sz="2400" dirty="0" smtClean="0"/>
              <a:t> </a:t>
            </a:r>
            <a:r>
              <a:rPr lang="hu-HU" sz="2400" dirty="0" err="1" smtClean="0"/>
              <a:t>interviews</a:t>
            </a:r>
            <a:r>
              <a:rPr lang="hu-HU" sz="2400" dirty="0" smtClean="0"/>
              <a:t> during 2017. </a:t>
            </a:r>
            <a:r>
              <a:rPr lang="hu-HU" sz="2400" dirty="0" err="1" smtClean="0"/>
              <a:t>october</a:t>
            </a:r>
            <a:r>
              <a:rPr lang="hu-HU" sz="2400" dirty="0" smtClean="0"/>
              <a:t> – </a:t>
            </a:r>
            <a:r>
              <a:rPr lang="hu-HU" sz="2400" dirty="0" err="1" smtClean="0"/>
              <a:t>one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experts</a:t>
            </a:r>
            <a:r>
              <a:rPr lang="hu-HU" sz="2400" dirty="0" smtClean="0"/>
              <a:t> and </a:t>
            </a:r>
            <a:r>
              <a:rPr lang="hu-HU" sz="2400" dirty="0" err="1" smtClean="0"/>
              <a:t>researchers</a:t>
            </a:r>
            <a:r>
              <a:rPr lang="hu-HU" sz="2400" dirty="0" smtClean="0"/>
              <a:t>, </a:t>
            </a:r>
            <a:r>
              <a:rPr lang="hu-HU" sz="2400" dirty="0" err="1" smtClean="0"/>
              <a:t>one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SEs</a:t>
            </a:r>
            <a:r>
              <a:rPr lang="hu-HU" sz="2400" dirty="0" smtClean="0"/>
              <a:t> (10 </a:t>
            </a:r>
            <a:r>
              <a:rPr lang="hu-HU" sz="2400" dirty="0" err="1" smtClean="0"/>
              <a:t>participants</a:t>
            </a:r>
            <a:r>
              <a:rPr lang="hu-HU" sz="2400" dirty="0" smtClean="0"/>
              <a:t>) and </a:t>
            </a:r>
            <a:r>
              <a:rPr lang="hu-HU" sz="2400" dirty="0" err="1" smtClean="0"/>
              <a:t>one</a:t>
            </a:r>
            <a:r>
              <a:rPr lang="hu-HU" sz="2400" dirty="0" smtClean="0"/>
              <a:t> </a:t>
            </a:r>
            <a:r>
              <a:rPr lang="hu-HU" sz="2400" dirty="0" err="1" smtClean="0"/>
              <a:t>other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members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supporting</a:t>
            </a:r>
            <a:r>
              <a:rPr lang="hu-HU" sz="2400" dirty="0" smtClean="0"/>
              <a:t>, </a:t>
            </a:r>
            <a:r>
              <a:rPr lang="hu-HU" sz="2400" dirty="0" err="1" smtClean="0"/>
              <a:t>financing</a:t>
            </a:r>
            <a:r>
              <a:rPr lang="hu-HU" sz="2400" dirty="0" smtClean="0"/>
              <a:t> </a:t>
            </a:r>
            <a:r>
              <a:rPr lang="hu-HU" sz="2400" dirty="0" err="1" smtClean="0"/>
              <a:t>ecosysteme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1506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66840" y="724245"/>
            <a:ext cx="109432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 smtClean="0"/>
              <a:t>The main </a:t>
            </a:r>
            <a:r>
              <a:rPr lang="hu-HU" sz="3200" b="1" dirty="0" err="1" smtClean="0"/>
              <a:t>information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about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the</a:t>
            </a:r>
            <a:r>
              <a:rPr lang="hu-HU" sz="3200" b="1" dirty="0" smtClean="0"/>
              <a:t> status of </a:t>
            </a:r>
            <a:r>
              <a:rPr lang="hu-HU" sz="3200" b="1" dirty="0" err="1" smtClean="0"/>
              <a:t>the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SEs</a:t>
            </a:r>
            <a:r>
              <a:rPr lang="hu-HU" sz="3200" b="1" dirty="0" smtClean="0"/>
              <a:t> in </a:t>
            </a:r>
            <a:r>
              <a:rPr lang="hu-HU" sz="3200" b="1" dirty="0" err="1" smtClean="0"/>
              <a:t>your</a:t>
            </a:r>
            <a:r>
              <a:rPr lang="hu-HU" sz="3200" b="1" dirty="0" smtClean="0"/>
              <a:t> country </a:t>
            </a:r>
            <a:endParaRPr lang="it-IT" sz="3200" b="1" dirty="0"/>
          </a:p>
        </p:txBody>
      </p:sp>
      <p:sp>
        <p:nvSpPr>
          <p:cNvPr id="4" name="Rettangolo 3"/>
          <p:cNvSpPr/>
          <p:nvPr/>
        </p:nvSpPr>
        <p:spPr>
          <a:xfrm>
            <a:off x="566840" y="1185910"/>
            <a:ext cx="94519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 </a:t>
            </a:r>
          </a:p>
          <a:p>
            <a:endParaRPr lang="hu-HU" dirty="0">
              <a:solidFill>
                <a:srgbClr val="FF0000"/>
              </a:solidFill>
            </a:endParaRPr>
          </a:p>
          <a:p>
            <a:endParaRPr lang="hu-HU" dirty="0" smtClean="0">
              <a:solidFill>
                <a:srgbClr val="FF0000"/>
              </a:solidFill>
            </a:endParaRPr>
          </a:p>
          <a:p>
            <a:r>
              <a:rPr lang="hu-HU" sz="2400" dirty="0" smtClean="0"/>
              <a:t>-     </a:t>
            </a:r>
            <a:r>
              <a:rPr lang="hu-HU" sz="2400" dirty="0" err="1" smtClean="0"/>
              <a:t>Lack</a:t>
            </a:r>
            <a:r>
              <a:rPr lang="hu-HU" sz="2400" dirty="0" smtClean="0"/>
              <a:t> of </a:t>
            </a:r>
            <a:r>
              <a:rPr lang="hu-HU" sz="2400" dirty="0" err="1" smtClean="0"/>
              <a:t>usable</a:t>
            </a:r>
            <a:r>
              <a:rPr lang="hu-HU" sz="2400" dirty="0" smtClean="0"/>
              <a:t> </a:t>
            </a:r>
            <a:r>
              <a:rPr lang="hu-HU" sz="2400" dirty="0" err="1" smtClean="0"/>
              <a:t>statistical</a:t>
            </a:r>
            <a:r>
              <a:rPr lang="hu-HU" sz="2400" dirty="0" smtClean="0"/>
              <a:t> </a:t>
            </a:r>
            <a:r>
              <a:rPr lang="hu-HU" sz="2400" dirty="0" err="1" smtClean="0"/>
              <a:t>data</a:t>
            </a:r>
            <a:r>
              <a:rPr lang="hu-HU" sz="2400" dirty="0" smtClean="0"/>
              <a:t> </a:t>
            </a:r>
            <a:r>
              <a:rPr lang="hu-HU" sz="2400" dirty="0" err="1" smtClean="0"/>
              <a:t>about</a:t>
            </a:r>
            <a:r>
              <a:rPr lang="hu-HU" sz="2400" dirty="0" smtClean="0"/>
              <a:t> de facto </a:t>
            </a:r>
            <a:r>
              <a:rPr lang="hu-HU" sz="2400" dirty="0" err="1" smtClean="0"/>
              <a:t>operating</a:t>
            </a:r>
            <a:r>
              <a:rPr lang="hu-HU" sz="2400" dirty="0" smtClean="0"/>
              <a:t> </a:t>
            </a:r>
            <a:r>
              <a:rPr lang="hu-HU" sz="2400" dirty="0" err="1" smtClean="0"/>
              <a:t>SEs</a:t>
            </a:r>
            <a:endParaRPr lang="hu-HU" sz="2400" dirty="0" smtClean="0"/>
          </a:p>
          <a:p>
            <a:pPr marL="285750" indent="-285750">
              <a:buFontTx/>
              <a:buChar char="-"/>
            </a:pPr>
            <a:r>
              <a:rPr lang="hu-HU" sz="2400" dirty="0" err="1" smtClean="0"/>
              <a:t>Nearly</a:t>
            </a:r>
            <a:r>
              <a:rPr lang="hu-HU" sz="2400" dirty="0" smtClean="0"/>
              <a:t> 13,000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whole</a:t>
            </a:r>
            <a:r>
              <a:rPr lang="hu-HU" sz="2400" dirty="0" smtClean="0"/>
              <a:t> non-profit sector,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employment</a:t>
            </a:r>
            <a:r>
              <a:rPr lang="hu-HU" sz="2400" dirty="0" smtClean="0"/>
              <a:t> </a:t>
            </a:r>
            <a:r>
              <a:rPr lang="hu-HU" sz="2400" dirty="0" err="1" smtClean="0"/>
              <a:t>activites</a:t>
            </a:r>
            <a:r>
              <a:rPr lang="hu-HU" sz="2400" dirty="0" smtClean="0"/>
              <a:t> BUT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real</a:t>
            </a:r>
            <a:r>
              <a:rPr lang="hu-HU" sz="2400" dirty="0" smtClean="0"/>
              <a:t> </a:t>
            </a:r>
            <a:r>
              <a:rPr lang="hu-HU" sz="2400" dirty="0" err="1" smtClean="0"/>
              <a:t>number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existing</a:t>
            </a:r>
            <a:r>
              <a:rPr lang="hu-HU" sz="2400" dirty="0" smtClean="0"/>
              <a:t> </a:t>
            </a:r>
            <a:r>
              <a:rPr lang="hu-HU" sz="2400" dirty="0" err="1" smtClean="0"/>
              <a:t>SEs</a:t>
            </a:r>
            <a:r>
              <a:rPr lang="hu-HU" sz="2400" dirty="0" smtClean="0"/>
              <a:t>, is </a:t>
            </a:r>
            <a:r>
              <a:rPr lang="hu-HU" sz="2400" dirty="0" err="1" smtClean="0"/>
              <a:t>approx</a:t>
            </a:r>
            <a:r>
              <a:rPr lang="hu-HU" sz="2400" dirty="0" smtClean="0"/>
              <a:t>. less </a:t>
            </a:r>
            <a:r>
              <a:rPr lang="hu-HU" sz="2400" dirty="0" err="1" smtClean="0"/>
              <a:t>than</a:t>
            </a:r>
            <a:r>
              <a:rPr lang="hu-HU" sz="2400" dirty="0" smtClean="0"/>
              <a:t> 3,000. (</a:t>
            </a:r>
            <a:r>
              <a:rPr lang="hu-HU" sz="2400" dirty="0" err="1" smtClean="0"/>
              <a:t>Mainly</a:t>
            </a:r>
            <a:r>
              <a:rPr lang="hu-HU" sz="2400" dirty="0" smtClean="0"/>
              <a:t> </a:t>
            </a:r>
            <a:r>
              <a:rPr lang="hu-HU" sz="2400" dirty="0" err="1" smtClean="0"/>
              <a:t>social</a:t>
            </a:r>
            <a:r>
              <a:rPr lang="hu-HU" sz="2400" dirty="0" smtClean="0"/>
              <a:t> </a:t>
            </a:r>
            <a:r>
              <a:rPr lang="hu-HU" sz="2400" dirty="0" err="1" smtClean="0"/>
              <a:t>cooperatives</a:t>
            </a:r>
            <a:r>
              <a:rPr lang="hu-HU" sz="2400" dirty="0" smtClean="0"/>
              <a:t>.)</a:t>
            </a:r>
          </a:p>
          <a:p>
            <a:pPr marL="285750" indent="-285750">
              <a:buFontTx/>
              <a:buChar char="-"/>
            </a:pPr>
            <a:r>
              <a:rPr lang="hu-HU" sz="2400" dirty="0" err="1" smtClean="0"/>
              <a:t>Lack</a:t>
            </a:r>
            <a:r>
              <a:rPr lang="hu-HU" sz="2400" dirty="0" smtClean="0"/>
              <a:t> of </a:t>
            </a:r>
            <a:r>
              <a:rPr lang="hu-HU" sz="2400" dirty="0" err="1" smtClean="0"/>
              <a:t>special</a:t>
            </a:r>
            <a:r>
              <a:rPr lang="hu-HU" sz="2400" dirty="0" smtClean="0"/>
              <a:t> </a:t>
            </a:r>
            <a:r>
              <a:rPr lang="hu-HU" sz="2400" dirty="0" err="1" smtClean="0"/>
              <a:t>regulations</a:t>
            </a:r>
            <a:r>
              <a:rPr lang="hu-HU" sz="2400" dirty="0" smtClean="0"/>
              <a:t> (</a:t>
            </a:r>
            <a:r>
              <a:rPr lang="hu-HU" sz="2400" dirty="0" err="1" smtClean="0"/>
              <a:t>only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social</a:t>
            </a:r>
            <a:r>
              <a:rPr lang="hu-HU" sz="2400" dirty="0" smtClean="0"/>
              <a:t> </a:t>
            </a:r>
            <a:r>
              <a:rPr lang="hu-HU" sz="2400" dirty="0" err="1" smtClean="0"/>
              <a:t>cooperatives</a:t>
            </a:r>
            <a:r>
              <a:rPr lang="hu-HU" sz="24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hu-HU" sz="2400" dirty="0" err="1" smtClean="0"/>
              <a:t>Lack</a:t>
            </a:r>
            <a:r>
              <a:rPr lang="hu-HU" sz="2400" dirty="0" smtClean="0"/>
              <a:t> of </a:t>
            </a:r>
            <a:r>
              <a:rPr lang="hu-HU" sz="2400" dirty="0" err="1" smtClean="0"/>
              <a:t>strategy</a:t>
            </a:r>
            <a:r>
              <a:rPr lang="hu-HU" sz="2400" dirty="0" smtClean="0"/>
              <a:t> </a:t>
            </a:r>
            <a:r>
              <a:rPr lang="hu-HU" sz="2400" dirty="0" err="1" smtClean="0"/>
              <a:t>documents</a:t>
            </a:r>
            <a:r>
              <a:rPr lang="hu-HU" sz="2400" dirty="0" smtClean="0"/>
              <a:t>, </a:t>
            </a:r>
            <a:r>
              <a:rPr lang="hu-HU" sz="2400" dirty="0" err="1" smtClean="0"/>
              <a:t>only</a:t>
            </a:r>
            <a:r>
              <a:rPr lang="hu-HU" sz="2400" dirty="0" smtClean="0"/>
              <a:t> </a:t>
            </a:r>
            <a:r>
              <a:rPr lang="hu-HU" sz="2400" dirty="0" err="1" smtClean="0"/>
              <a:t>some</a:t>
            </a:r>
            <a:r>
              <a:rPr lang="hu-HU" sz="2400" dirty="0" smtClean="0"/>
              <a:t> </a:t>
            </a:r>
            <a:r>
              <a:rPr lang="hu-HU" sz="2400" dirty="0" err="1" smtClean="0"/>
              <a:t>employment</a:t>
            </a:r>
            <a:r>
              <a:rPr lang="hu-HU" sz="2400" dirty="0" smtClean="0"/>
              <a:t> policy </a:t>
            </a:r>
            <a:r>
              <a:rPr lang="hu-HU" sz="2400" dirty="0" err="1" smtClean="0"/>
              <a:t>goals</a:t>
            </a:r>
            <a:r>
              <a:rPr lang="hu-HU" sz="2400" dirty="0" smtClean="0"/>
              <a:t> </a:t>
            </a:r>
            <a:r>
              <a:rPr lang="hu-HU" sz="2400" dirty="0" err="1" smtClean="0"/>
              <a:t>concentrated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social</a:t>
            </a:r>
            <a:r>
              <a:rPr lang="hu-HU" sz="2400" dirty="0" smtClean="0"/>
              <a:t> </a:t>
            </a:r>
            <a:r>
              <a:rPr lang="hu-HU" sz="2400" dirty="0" err="1" smtClean="0"/>
              <a:t>economy</a:t>
            </a:r>
            <a:endParaRPr lang="hu-HU" sz="2400" dirty="0" smtClean="0"/>
          </a:p>
          <a:p>
            <a:pPr marL="285750" indent="-285750">
              <a:buFontTx/>
              <a:buChar char="-"/>
            </a:pPr>
            <a:r>
              <a:rPr lang="hu-HU" sz="2400" b="1" dirty="0" smtClean="0"/>
              <a:t>The project </a:t>
            </a:r>
            <a:r>
              <a:rPr lang="hu-HU" sz="2400" b="1" dirty="0" err="1" smtClean="0"/>
              <a:t>based</a:t>
            </a:r>
            <a:r>
              <a:rPr lang="hu-HU" sz="2400" b="1" dirty="0" smtClean="0"/>
              <a:t> life of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Hungarian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SEs</a:t>
            </a:r>
            <a:r>
              <a:rPr lang="hu-HU" sz="2400" b="1" dirty="0" smtClean="0"/>
              <a:t>.</a:t>
            </a:r>
            <a:r>
              <a:rPr lang="hu-HU" sz="2400" dirty="0" smtClean="0"/>
              <a:t>  </a:t>
            </a:r>
            <a:r>
              <a:rPr lang="hu-HU" sz="2400" dirty="0" err="1" smtClean="0"/>
              <a:t>Lot</a:t>
            </a:r>
            <a:r>
              <a:rPr lang="hu-HU" sz="2400" dirty="0" smtClean="0"/>
              <a:t> of EU </a:t>
            </a:r>
            <a:r>
              <a:rPr lang="hu-HU" sz="2400" dirty="0" err="1" smtClean="0"/>
              <a:t>funds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last </a:t>
            </a:r>
            <a:r>
              <a:rPr lang="hu-HU" sz="2400" dirty="0" err="1" smtClean="0"/>
              <a:t>decade</a:t>
            </a:r>
            <a:r>
              <a:rPr lang="hu-HU" sz="2400" dirty="0" smtClean="0"/>
              <a:t>, </a:t>
            </a:r>
            <a:r>
              <a:rPr lang="hu-HU" sz="2400" dirty="0" err="1" smtClean="0"/>
              <a:t>but</a:t>
            </a:r>
            <a:r>
              <a:rPr lang="hu-HU" sz="2400" dirty="0" smtClean="0"/>
              <a:t> 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yet</a:t>
            </a:r>
            <a:r>
              <a:rPr lang="hu-HU" sz="2400" dirty="0" smtClean="0"/>
              <a:t> </a:t>
            </a:r>
            <a:r>
              <a:rPr lang="hu-HU" sz="2400" dirty="0" err="1" smtClean="0"/>
              <a:t>built</a:t>
            </a:r>
            <a:r>
              <a:rPr lang="hu-HU" sz="2400" dirty="0" smtClean="0"/>
              <a:t> </a:t>
            </a:r>
            <a:r>
              <a:rPr lang="hu-HU" sz="2400" dirty="0" err="1" smtClean="0"/>
              <a:t>ecosysteme</a:t>
            </a:r>
            <a:r>
              <a:rPr lang="hu-HU" sz="2400" dirty="0" smtClean="0"/>
              <a:t> in </a:t>
            </a:r>
            <a:r>
              <a:rPr lang="hu-HU" sz="2400" dirty="0" err="1" smtClean="0"/>
              <a:t>financing</a:t>
            </a:r>
            <a:r>
              <a:rPr lang="hu-HU" sz="2400" dirty="0" smtClean="0"/>
              <a:t> and </a:t>
            </a:r>
            <a:r>
              <a:rPr lang="hu-HU" sz="2400" dirty="0" err="1" smtClean="0"/>
              <a:t>supporting</a:t>
            </a:r>
            <a:r>
              <a:rPr lang="hu-HU" sz="2400" dirty="0" smtClean="0"/>
              <a:t> (</a:t>
            </a:r>
            <a:r>
              <a:rPr lang="hu-HU" sz="2400" dirty="0" err="1" smtClean="0"/>
              <a:t>mainly</a:t>
            </a:r>
            <a:r>
              <a:rPr lang="hu-HU" sz="2400" dirty="0" smtClean="0"/>
              <a:t> non-profit </a:t>
            </a:r>
            <a:r>
              <a:rPr lang="hu-HU" sz="2400" dirty="0" err="1" smtClean="0"/>
              <a:t>activities</a:t>
            </a:r>
            <a:r>
              <a:rPr lang="hu-HU" sz="2400" dirty="0" smtClean="0"/>
              <a:t>). </a:t>
            </a:r>
          </a:p>
          <a:p>
            <a:r>
              <a:rPr lang="hu-HU" sz="2400" dirty="0" smtClean="0"/>
              <a:t>    </a:t>
            </a:r>
            <a:endParaRPr lang="hu-HU" sz="2400" dirty="0"/>
          </a:p>
          <a:p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81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66840" y="724245"/>
            <a:ext cx="109432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main </a:t>
            </a:r>
            <a:r>
              <a:rPr kumimoji="0" lang="hu-H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challenges</a:t>
            </a: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</a:t>
            </a:r>
            <a:r>
              <a:rPr kumimoji="0" lang="hu-H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SEs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53592" y="1159746"/>
            <a:ext cx="94519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u-HU" sz="2400" dirty="0" smtClean="0">
                <a:latin typeface="Calibri"/>
              </a:rPr>
              <a:t>SHORTAGE OF CAPITAL:  </a:t>
            </a:r>
            <a:r>
              <a:rPr lang="hu-HU" sz="2400" dirty="0" err="1" smtClean="0">
                <a:latin typeface="Calibri"/>
              </a:rPr>
              <a:t>Not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only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financial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capital</a:t>
            </a:r>
            <a:r>
              <a:rPr lang="hu-HU" sz="2400" dirty="0" smtClean="0">
                <a:latin typeface="Calibri"/>
              </a:rPr>
              <a:t>, </a:t>
            </a:r>
            <a:r>
              <a:rPr lang="hu-HU" sz="2400" dirty="0" err="1" smtClean="0">
                <a:latin typeface="Calibri"/>
              </a:rPr>
              <a:t>but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knowledge</a:t>
            </a:r>
            <a:r>
              <a:rPr lang="hu-HU" sz="2400" dirty="0">
                <a:latin typeface="Calibri"/>
              </a:rPr>
              <a:t> </a:t>
            </a:r>
            <a:r>
              <a:rPr lang="hu-HU" sz="2400" dirty="0" smtClean="0">
                <a:latin typeface="Calibri"/>
              </a:rPr>
              <a:t>and </a:t>
            </a:r>
            <a:r>
              <a:rPr lang="hu-HU" sz="2400" dirty="0" err="1" smtClean="0">
                <a:latin typeface="Calibri"/>
              </a:rPr>
              <a:t>social-relation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capital</a:t>
            </a:r>
            <a:r>
              <a:rPr lang="hu-HU" sz="2400" dirty="0" smtClean="0">
                <a:latin typeface="Calibri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hu-H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PROBLEMS OF</a:t>
            </a:r>
            <a:r>
              <a:rPr kumimoji="0" lang="hu-HU" sz="2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 THE MARKET: </a:t>
            </a:r>
            <a:r>
              <a:rPr kumimoji="0" lang="hu-HU" sz="24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alibri"/>
              </a:rPr>
              <a:t>Knowledge</a:t>
            </a:r>
            <a:r>
              <a:rPr kumimoji="0" lang="hu-HU" sz="2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, </a:t>
            </a:r>
            <a:r>
              <a:rPr kumimoji="0" lang="hu-HU" sz="24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alibri"/>
              </a:rPr>
              <a:t>products</a:t>
            </a:r>
            <a:r>
              <a:rPr kumimoji="0" lang="hu-HU" sz="2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, marketing, </a:t>
            </a:r>
            <a:r>
              <a:rPr kumimoji="0" lang="hu-HU" sz="24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alibri"/>
              </a:rPr>
              <a:t>custumers</a:t>
            </a:r>
            <a:r>
              <a:rPr lang="hu-HU" sz="2400" dirty="0" smtClean="0">
                <a:latin typeface="Calibri"/>
              </a:rPr>
              <a:t>, </a:t>
            </a:r>
            <a:r>
              <a:rPr lang="hu-HU" sz="2400" dirty="0" err="1" smtClean="0">
                <a:latin typeface="Calibri"/>
              </a:rPr>
              <a:t>branding</a:t>
            </a:r>
            <a:r>
              <a:rPr lang="hu-HU" sz="2400" dirty="0" smtClean="0">
                <a:latin typeface="Calibri"/>
              </a:rPr>
              <a:t> etc.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u-HU" sz="2400" dirty="0" smtClean="0">
                <a:latin typeface="Calibri"/>
              </a:rPr>
              <a:t>ENTERPRENUERSHIP ACTIVITIES: </a:t>
            </a:r>
            <a:r>
              <a:rPr lang="hu-HU" sz="2400" dirty="0" err="1" smtClean="0">
                <a:latin typeface="Calibri"/>
              </a:rPr>
              <a:t>Problems</a:t>
            </a:r>
            <a:r>
              <a:rPr lang="hu-HU" sz="2400" dirty="0" smtClean="0">
                <a:latin typeface="Calibri"/>
              </a:rPr>
              <a:t> of </a:t>
            </a:r>
            <a:r>
              <a:rPr lang="hu-HU" sz="2400" dirty="0" err="1" smtClean="0">
                <a:latin typeface="Calibri"/>
              </a:rPr>
              <a:t>leadership</a:t>
            </a:r>
            <a:r>
              <a:rPr lang="hu-HU" sz="2400" dirty="0" smtClean="0">
                <a:latin typeface="Calibri"/>
              </a:rPr>
              <a:t> and management (</a:t>
            </a:r>
            <a:r>
              <a:rPr lang="hu-HU" sz="2400" dirty="0" err="1" smtClean="0">
                <a:latin typeface="Calibri"/>
              </a:rPr>
              <a:t>Balance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between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the</a:t>
            </a:r>
            <a:r>
              <a:rPr lang="hu-HU" sz="2400" dirty="0" smtClean="0">
                <a:latin typeface="Calibri"/>
              </a:rPr>
              <a:t> business and </a:t>
            </a:r>
            <a:r>
              <a:rPr lang="hu-HU" sz="2400" dirty="0" err="1" smtClean="0">
                <a:latin typeface="Calibri"/>
              </a:rPr>
              <a:t>social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activities</a:t>
            </a:r>
            <a:r>
              <a:rPr lang="hu-HU" sz="2400" dirty="0" smtClean="0">
                <a:latin typeface="Calibri"/>
              </a:rPr>
              <a:t>.)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u-HU" sz="2400" dirty="0" smtClean="0">
                <a:latin typeface="Calibri"/>
              </a:rPr>
              <a:t>SHORTAGE OF SUPPORTING AND FINANCING: Almost </a:t>
            </a:r>
            <a:r>
              <a:rPr lang="hu-HU" sz="2400" dirty="0" err="1" smtClean="0">
                <a:latin typeface="Calibri"/>
              </a:rPr>
              <a:t>absolutly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missing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possibilities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for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financing</a:t>
            </a:r>
            <a:r>
              <a:rPr lang="hu-HU" sz="2400" dirty="0" smtClean="0">
                <a:latin typeface="Calibri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u-HU" sz="2400" dirty="0" smtClean="0">
                <a:latin typeface="Calibri"/>
              </a:rPr>
              <a:t>LACK OF STRATEGIC ECOSYSTEME: </a:t>
            </a:r>
            <a:r>
              <a:rPr lang="hu-HU" sz="2400" dirty="0" err="1" smtClean="0">
                <a:latin typeface="Calibri"/>
              </a:rPr>
              <a:t>special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legislation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for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special</a:t>
            </a:r>
            <a:r>
              <a:rPr lang="hu-HU" sz="2400" dirty="0" smtClean="0">
                <a:latin typeface="Calibri"/>
              </a:rPr>
              <a:t> </a:t>
            </a:r>
            <a:r>
              <a:rPr lang="hu-HU" sz="2400" dirty="0" err="1" smtClean="0">
                <a:latin typeface="Calibri"/>
              </a:rPr>
              <a:t>needs</a:t>
            </a:r>
            <a:r>
              <a:rPr lang="hu-HU" sz="2400" dirty="0" smtClean="0">
                <a:latin typeface="Calibri"/>
              </a:rPr>
              <a:t> of </a:t>
            </a:r>
            <a:r>
              <a:rPr lang="hu-HU" sz="2400" dirty="0" err="1" smtClean="0">
                <a:latin typeface="Calibri"/>
              </a:rPr>
              <a:t>SEs</a:t>
            </a:r>
            <a:r>
              <a:rPr lang="hu-HU" sz="2400" dirty="0" smtClean="0">
                <a:latin typeface="Calibri"/>
              </a:rPr>
              <a:t>? </a:t>
            </a:r>
            <a:endParaRPr kumimoji="0" lang="hu-HU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684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66840" y="724245"/>
            <a:ext cx="109432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kumimoji="0" lang="hu-H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supporting</a:t>
            </a: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hu-H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needs</a:t>
            </a: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</a:t>
            </a:r>
            <a:r>
              <a:rPr kumimoji="0" lang="hu-H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SEs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55374" y="2254255"/>
            <a:ext cx="945194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hu-HU" dirty="0" err="1">
              <a:solidFill>
                <a:srgbClr val="FF0000"/>
              </a:solidFill>
            </a:endParaRPr>
          </a:p>
          <a:p>
            <a:pPr marL="342900" lvl="0" indent="-342900">
              <a:buAutoNum type="arabicPeriod"/>
              <a:defRPr/>
            </a:pPr>
            <a:r>
              <a:rPr lang="hu-HU" sz="2400" dirty="0" smtClean="0"/>
              <a:t>FINANCING FUND </a:t>
            </a:r>
          </a:p>
          <a:p>
            <a:pPr marL="342900" lvl="0" indent="-342900">
              <a:buAutoNum type="arabicPeriod"/>
              <a:defRPr/>
            </a:pPr>
            <a:r>
              <a:rPr lang="hu-HU" sz="2400" dirty="0" smtClean="0"/>
              <a:t>SPECIAL LEGISLATION AND STRATEGIES </a:t>
            </a:r>
          </a:p>
          <a:p>
            <a:pPr marL="342900" lvl="0" indent="-342900">
              <a:buAutoNum type="arabicPeriod"/>
              <a:defRPr/>
            </a:pPr>
            <a:r>
              <a:rPr lang="hu-HU" sz="2400" dirty="0" smtClean="0"/>
              <a:t>SPECIAL BRAND AND MARKETING CAMPAING</a:t>
            </a:r>
          </a:p>
          <a:p>
            <a:pPr marL="342900" indent="-342900">
              <a:buAutoNum type="arabicPeriod"/>
              <a:defRPr/>
            </a:pPr>
            <a:r>
              <a:rPr lang="hu-HU" sz="2400" cap="all" dirty="0" smtClean="0"/>
              <a:t>I</a:t>
            </a:r>
            <a:r>
              <a:rPr lang="en-GB" sz="2400" cap="all" dirty="0" err="1" smtClean="0"/>
              <a:t>ndividualized</a:t>
            </a:r>
            <a:r>
              <a:rPr lang="en-GB" sz="2400" cap="all" dirty="0" smtClean="0"/>
              <a:t> </a:t>
            </a:r>
            <a:r>
              <a:rPr lang="en-GB" sz="2400" cap="all" dirty="0"/>
              <a:t>development and advising program, </a:t>
            </a:r>
            <a:r>
              <a:rPr lang="hu-HU" sz="2400" cap="all" dirty="0" err="1" smtClean="0"/>
              <a:t>as</a:t>
            </a:r>
            <a:r>
              <a:rPr lang="hu-HU" sz="2400" cap="all" dirty="0" smtClean="0"/>
              <a:t> a part of a </a:t>
            </a:r>
            <a:r>
              <a:rPr lang="en-GB" sz="2400" cap="all" dirty="0" smtClean="0"/>
              <a:t>knowledge </a:t>
            </a:r>
            <a:r>
              <a:rPr lang="hu-HU" sz="2400" cap="all" dirty="0" smtClean="0"/>
              <a:t>and </a:t>
            </a:r>
            <a:r>
              <a:rPr lang="hu-HU" sz="2400" cap="all" dirty="0" err="1" smtClean="0"/>
              <a:t>information</a:t>
            </a:r>
            <a:r>
              <a:rPr lang="hu-HU" sz="2400" cap="all" dirty="0" smtClean="0"/>
              <a:t> </a:t>
            </a:r>
            <a:r>
              <a:rPr lang="en-GB" sz="2400" cap="all" dirty="0" smtClean="0"/>
              <a:t>centre</a:t>
            </a:r>
            <a:endParaRPr lang="hu-HU" sz="2400" cap="all" dirty="0" smtClean="0"/>
          </a:p>
          <a:p>
            <a:pPr marL="342900" indent="-342900">
              <a:buAutoNum type="arabicPeriod"/>
              <a:defRPr/>
            </a:pPr>
            <a:r>
              <a:rPr lang="hu-HU" sz="2400" dirty="0" smtClean="0"/>
              <a:t>ORGANIZATION OR A NETWORK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experience</a:t>
            </a:r>
            <a:r>
              <a:rPr lang="hu-HU" sz="2400" dirty="0" smtClean="0"/>
              <a:t> </a:t>
            </a:r>
            <a:r>
              <a:rPr lang="hu-HU" sz="2400" dirty="0" err="1" smtClean="0"/>
              <a:t>exchanges</a:t>
            </a:r>
            <a:r>
              <a:rPr lang="hu-HU" sz="2400" dirty="0" smtClean="0"/>
              <a:t> and </a:t>
            </a:r>
            <a:r>
              <a:rPr lang="hu-HU" sz="2400" dirty="0" err="1" smtClean="0"/>
              <a:t>partnership</a:t>
            </a:r>
            <a:r>
              <a:rPr lang="hu-HU" sz="2400" dirty="0" smtClean="0"/>
              <a:t> building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9910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66840" y="724245"/>
            <a:ext cx="1094328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Reccomendations</a:t>
            </a:r>
            <a:r>
              <a:rPr kumimoji="0" lang="hu-HU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</a:t>
            </a:r>
            <a:r>
              <a:rPr kumimoji="0" lang="hu-HU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other</a:t>
            </a:r>
            <a:r>
              <a:rPr kumimoji="0" lang="hu-HU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hu-HU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relevant</a:t>
            </a:r>
            <a:r>
              <a:rPr kumimoji="0" lang="hu-HU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hu-HU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informations</a:t>
            </a:r>
            <a:endParaRPr kumimoji="0" lang="hu-HU" sz="32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2400" b="1" baseline="0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i="1" dirty="0" err="1" smtClean="0">
                <a:latin typeface="Calibri"/>
              </a:rPr>
              <a:t>How</a:t>
            </a:r>
            <a:r>
              <a:rPr lang="hu-HU" sz="2400" i="1" dirty="0" smtClean="0">
                <a:latin typeface="Calibri"/>
              </a:rPr>
              <a:t> </a:t>
            </a:r>
            <a:r>
              <a:rPr lang="hu-HU" sz="2400" i="1" dirty="0" err="1" smtClean="0">
                <a:latin typeface="Calibri"/>
              </a:rPr>
              <a:t>the</a:t>
            </a:r>
            <a:r>
              <a:rPr lang="hu-HU" sz="2400" i="1" dirty="0" smtClean="0">
                <a:latin typeface="Calibri"/>
              </a:rPr>
              <a:t> SENTINEL project </a:t>
            </a:r>
            <a:r>
              <a:rPr lang="hu-HU" sz="2400" i="1" dirty="0" err="1" smtClean="0">
                <a:latin typeface="Calibri"/>
              </a:rPr>
              <a:t>can</a:t>
            </a:r>
            <a:r>
              <a:rPr lang="hu-HU" sz="2400" i="1" dirty="0" smtClean="0">
                <a:latin typeface="Calibri"/>
              </a:rPr>
              <a:t> </a:t>
            </a:r>
            <a:r>
              <a:rPr lang="hu-HU" sz="2400" i="1" dirty="0" err="1" smtClean="0">
                <a:latin typeface="Calibri"/>
              </a:rPr>
              <a:t>serve</a:t>
            </a:r>
            <a:r>
              <a:rPr lang="hu-HU" sz="2400" i="1" dirty="0">
                <a:latin typeface="Calibri"/>
              </a:rPr>
              <a:t> </a:t>
            </a:r>
            <a:r>
              <a:rPr lang="hu-HU" sz="2400" i="1" dirty="0" err="1" smtClean="0">
                <a:latin typeface="Calibri"/>
              </a:rPr>
              <a:t>this</a:t>
            </a:r>
            <a:r>
              <a:rPr lang="hu-HU" sz="2400" i="1" dirty="0" smtClean="0">
                <a:latin typeface="Calibri"/>
              </a:rPr>
              <a:t> </a:t>
            </a:r>
            <a:r>
              <a:rPr lang="hu-HU" sz="2400" i="1" dirty="0" err="1" smtClean="0">
                <a:latin typeface="Calibri"/>
              </a:rPr>
              <a:t>needs</a:t>
            </a:r>
            <a:r>
              <a:rPr lang="hu-HU" sz="2400" i="1" dirty="0" smtClean="0">
                <a:latin typeface="Calibri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2400" i="1" dirty="0" smtClean="0">
              <a:latin typeface="Calibri"/>
            </a:endParaRPr>
          </a:p>
          <a:p>
            <a:r>
              <a:rPr lang="hu-HU" sz="2400" dirty="0" smtClean="0"/>
              <a:t>- </a:t>
            </a:r>
            <a:r>
              <a:rPr lang="en-GB" sz="2400" dirty="0" smtClean="0"/>
              <a:t>Regarding </a:t>
            </a:r>
            <a:r>
              <a:rPr lang="en-GB" sz="2400" dirty="0"/>
              <a:t>the policy, regulations, financial funds and subsidies, the SENTINEL project partners can primarily </a:t>
            </a:r>
            <a:r>
              <a:rPr lang="en-GB" sz="2400" b="1" dirty="0"/>
              <a:t>make suggestions for policy makers and stakeholders</a:t>
            </a:r>
            <a:r>
              <a:rPr lang="en-GB" sz="2400" dirty="0"/>
              <a:t>. 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smtClean="0"/>
              <a:t>- </a:t>
            </a:r>
            <a:r>
              <a:rPr lang="en-GB" sz="2400" dirty="0" smtClean="0"/>
              <a:t>Strengthening </a:t>
            </a:r>
            <a:r>
              <a:rPr lang="en-GB" sz="2400" dirty="0"/>
              <a:t>the information transfer, entrepreneurial skills, market access, social sensitization, as well as building relationships and networks, are the themes where in </a:t>
            </a:r>
            <a:r>
              <a:rPr lang="en-GB" sz="2400" b="1" dirty="0"/>
              <a:t>later stage of the project activities can be carried out</a:t>
            </a:r>
            <a:r>
              <a:rPr lang="en-GB" sz="2400" dirty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70946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439</Words>
  <Application>Microsoft Office PowerPoint</Application>
  <PresentationFormat>Egyéni</PresentationFormat>
  <Paragraphs>39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A.T. 1.2. Local and Regional analysis of support needs and networking facilitation for Social Enterprises   Hungarian mid-term results by HCSOM and KONETT 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Giovanna Sonda</dc:creator>
  <cp:lastModifiedBy>Kovács Gábor</cp:lastModifiedBy>
  <cp:revision>21</cp:revision>
  <dcterms:created xsi:type="dcterms:W3CDTF">2017-10-30T16:00:05Z</dcterms:created>
  <dcterms:modified xsi:type="dcterms:W3CDTF">2017-11-27T10:08:34Z</dcterms:modified>
</cp:coreProperties>
</file>